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1" d="100"/>
          <a:sy n="91" d="100"/>
        </p:scale>
        <p:origin x="322"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10.jpg>
</file>

<file path=ppt/media/image11.png>
</file>

<file path=ppt/media/image12.png>
</file>

<file path=ppt/media/image13.PNG>
</file>

<file path=ppt/media/image14.png>
</file>

<file path=ppt/media/image2.jpg>
</file>

<file path=ppt/media/image3.gif>
</file>

<file path=ppt/media/image4.gif>
</file>

<file path=ppt/media/image5.gif>
</file>

<file path=ppt/media/image6.gif>
</file>

<file path=ppt/media/image7.gi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1/23/2018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1/23/2018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1/23/2018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1/23/2018</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1/23/2018</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1/23/2018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1/23/2018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1/23/2018</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1/23/2018</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gif"/><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jpg"/></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Java_(programming_language)" TargetMode="External"/><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hyperlink" Target="https://en.wikipedia.org/wiki/Remote_procedure_call" TargetMode="External"/><Relationship Id="rId5" Type="http://schemas.openxmlformats.org/officeDocument/2006/relationships/hyperlink" Target="https://en.wikipedia.org/wiki/Remote_method_invocation" TargetMode="External"/><Relationship Id="rId4" Type="http://schemas.openxmlformats.org/officeDocument/2006/relationships/hyperlink" Target="https://en.wikipedia.org/wiki/Application_programming_interface"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8A811-F351-44EF-9D02-995B5B522E29}"/>
              </a:ext>
            </a:extLst>
          </p:cNvPr>
          <p:cNvSpPr>
            <a:spLocks noGrp="1"/>
          </p:cNvSpPr>
          <p:nvPr>
            <p:ph type="ctrTitle"/>
          </p:nvPr>
        </p:nvSpPr>
        <p:spPr>
          <a:xfrm>
            <a:off x="847288" y="758756"/>
            <a:ext cx="7567926" cy="2062265"/>
          </a:xfrm>
        </p:spPr>
        <p:txBody>
          <a:bodyPr>
            <a:normAutofit/>
          </a:bodyPr>
          <a:lstStyle/>
          <a:p>
            <a:r>
              <a:rPr lang="en-US" sz="4900" dirty="0">
                <a:solidFill>
                  <a:schemeClr val="tx1"/>
                </a:solidFill>
              </a:rPr>
              <a:t>Real-Time Spacecraft Configuration and Monitoring</a:t>
            </a:r>
            <a:endParaRPr lang="en-US" dirty="0">
              <a:solidFill>
                <a:schemeClr val="tx1"/>
              </a:solidFill>
            </a:endParaRPr>
          </a:p>
        </p:txBody>
      </p:sp>
      <p:sp>
        <p:nvSpPr>
          <p:cNvPr id="3" name="Subtitle 2">
            <a:extLst>
              <a:ext uri="{FF2B5EF4-FFF2-40B4-BE49-F238E27FC236}">
                <a16:creationId xmlns:a16="http://schemas.microsoft.com/office/drawing/2014/main" id="{CDAB9052-77B3-40E6-A448-D6AAEFC53CEC}"/>
              </a:ext>
            </a:extLst>
          </p:cNvPr>
          <p:cNvSpPr>
            <a:spLocks noGrp="1"/>
          </p:cNvSpPr>
          <p:nvPr>
            <p:ph type="subTitle" idx="1"/>
          </p:nvPr>
        </p:nvSpPr>
        <p:spPr>
          <a:xfrm>
            <a:off x="4573055" y="3626364"/>
            <a:ext cx="3759325" cy="2062265"/>
          </a:xfrm>
        </p:spPr>
        <p:txBody>
          <a:bodyPr/>
          <a:lstStyle/>
          <a:p>
            <a:r>
              <a:rPr lang="en-US" dirty="0">
                <a:solidFill>
                  <a:schemeClr val="tx1"/>
                </a:solidFill>
                <a:latin typeface="Bahnschrift Light" panose="020B0502040204020203" pitchFamily="34" charset="0"/>
                <a:cs typeface="Arial" panose="020B0604020202020204" pitchFamily="34" charset="0"/>
              </a:rPr>
              <a:t>R Arvind                   1OX14CS067</a:t>
            </a:r>
          </a:p>
          <a:p>
            <a:r>
              <a:rPr lang="en-US" dirty="0">
                <a:solidFill>
                  <a:schemeClr val="tx1"/>
                </a:solidFill>
                <a:latin typeface="Bahnschrift Light" panose="020B0502040204020203" pitchFamily="34" charset="0"/>
                <a:cs typeface="Arial" panose="020B0604020202020204" pitchFamily="34" charset="0"/>
              </a:rPr>
              <a:t>Rakshith Patil      1OX14CS069</a:t>
            </a:r>
          </a:p>
          <a:p>
            <a:r>
              <a:rPr lang="en-US" dirty="0">
                <a:solidFill>
                  <a:schemeClr val="tx1"/>
                </a:solidFill>
                <a:latin typeface="Bahnschrift Light" panose="020B0502040204020203" pitchFamily="34" charset="0"/>
                <a:cs typeface="Arial" panose="020B0604020202020204" pitchFamily="34" charset="0"/>
              </a:rPr>
              <a:t>S Deepak Raam 1OX14CS074</a:t>
            </a:r>
          </a:p>
          <a:p>
            <a:r>
              <a:rPr lang="en-US" dirty="0">
                <a:solidFill>
                  <a:schemeClr val="tx1"/>
                </a:solidFill>
                <a:latin typeface="Bahnschrift Light" panose="020B0502040204020203" pitchFamily="34" charset="0"/>
                <a:cs typeface="Arial" panose="020B0604020202020204" pitchFamily="34" charset="0"/>
              </a:rPr>
              <a:t>Sakir Beg                 1OX14CS076</a:t>
            </a:r>
          </a:p>
        </p:txBody>
      </p:sp>
      <p:pic>
        <p:nvPicPr>
          <p:cNvPr id="5" name="Picture 4">
            <a:extLst>
              <a:ext uri="{FF2B5EF4-FFF2-40B4-BE49-F238E27FC236}">
                <a16:creationId xmlns:a16="http://schemas.microsoft.com/office/drawing/2014/main" id="{7DF97B44-DE09-43D5-9EAF-C7127581F1DA}"/>
              </a:ext>
            </a:extLst>
          </p:cNvPr>
          <p:cNvPicPr>
            <a:picLocks noChangeAspect="1"/>
          </p:cNvPicPr>
          <p:nvPr/>
        </p:nvPicPr>
        <p:blipFill>
          <a:blip r:embed="rId3"/>
          <a:stretch>
            <a:fillRect/>
          </a:stretch>
        </p:blipFill>
        <p:spPr>
          <a:xfrm>
            <a:off x="9269834" y="758755"/>
            <a:ext cx="2922165" cy="5331651"/>
          </a:xfrm>
          <a:prstGeom prst="rect">
            <a:avLst/>
          </a:prstGeom>
        </p:spPr>
      </p:pic>
    </p:spTree>
    <p:extLst>
      <p:ext uri="{BB962C8B-B14F-4D97-AF65-F5344CB8AC3E}">
        <p14:creationId xmlns:p14="http://schemas.microsoft.com/office/powerpoint/2010/main" val="2099514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E1257-FA2B-42F6-BAFF-F427955F3CE4}"/>
              </a:ext>
            </a:extLst>
          </p:cNvPr>
          <p:cNvSpPr>
            <a:spLocks noGrp="1"/>
          </p:cNvSpPr>
          <p:nvPr>
            <p:ph type="title"/>
          </p:nvPr>
        </p:nvSpPr>
        <p:spPr>
          <a:xfrm>
            <a:off x="-1" y="763111"/>
            <a:ext cx="3447875" cy="855964"/>
          </a:xfrm>
        </p:spPr>
        <p:txBody>
          <a:bodyPr>
            <a:normAutofit/>
          </a:bodyPr>
          <a:lstStyle/>
          <a:p>
            <a:pPr algn="ctr"/>
            <a:r>
              <a:rPr lang="en-US" sz="4400" dirty="0"/>
              <a:t>Abstract</a:t>
            </a:r>
          </a:p>
        </p:txBody>
      </p:sp>
      <p:pic>
        <p:nvPicPr>
          <p:cNvPr id="7" name="Picture 6">
            <a:extLst>
              <a:ext uri="{FF2B5EF4-FFF2-40B4-BE49-F238E27FC236}">
                <a16:creationId xmlns:a16="http://schemas.microsoft.com/office/drawing/2014/main" id="{4468D9CD-9C9F-49B2-B140-A96356F341C9}"/>
              </a:ext>
            </a:extLst>
          </p:cNvPr>
          <p:cNvPicPr>
            <a:picLocks noChangeAspect="1"/>
          </p:cNvPicPr>
          <p:nvPr/>
        </p:nvPicPr>
        <p:blipFill>
          <a:blip r:embed="rId2"/>
          <a:stretch>
            <a:fillRect/>
          </a:stretch>
        </p:blipFill>
        <p:spPr>
          <a:xfrm>
            <a:off x="155538" y="3036400"/>
            <a:ext cx="3128408" cy="1359016"/>
          </a:xfrm>
          <a:prstGeom prst="rect">
            <a:avLst/>
          </a:prstGeom>
        </p:spPr>
      </p:pic>
      <p:pic>
        <p:nvPicPr>
          <p:cNvPr id="13" name="Picture 12">
            <a:extLst>
              <a:ext uri="{FF2B5EF4-FFF2-40B4-BE49-F238E27FC236}">
                <a16:creationId xmlns:a16="http://schemas.microsoft.com/office/drawing/2014/main" id="{1EE1143F-9BB5-4462-A8CD-979CCD2ECBD5}"/>
              </a:ext>
            </a:extLst>
          </p:cNvPr>
          <p:cNvPicPr>
            <a:picLocks noChangeAspect="1"/>
          </p:cNvPicPr>
          <p:nvPr/>
        </p:nvPicPr>
        <p:blipFill>
          <a:blip r:embed="rId3"/>
          <a:stretch>
            <a:fillRect/>
          </a:stretch>
        </p:blipFill>
        <p:spPr>
          <a:xfrm>
            <a:off x="155538" y="4487280"/>
            <a:ext cx="3128408" cy="1477292"/>
          </a:xfrm>
          <a:prstGeom prst="rect">
            <a:avLst/>
          </a:prstGeom>
        </p:spPr>
      </p:pic>
      <p:pic>
        <p:nvPicPr>
          <p:cNvPr id="8" name="Content Placeholder 4">
            <a:extLst>
              <a:ext uri="{FF2B5EF4-FFF2-40B4-BE49-F238E27FC236}">
                <a16:creationId xmlns:a16="http://schemas.microsoft.com/office/drawing/2014/main" id="{5CC9BFF8-5FE6-4959-B105-680E931ADB97}"/>
              </a:ext>
            </a:extLst>
          </p:cNvPr>
          <p:cNvPicPr>
            <a:picLocks noChangeAspect="1"/>
          </p:cNvPicPr>
          <p:nvPr/>
        </p:nvPicPr>
        <p:blipFill>
          <a:blip r:embed="rId4"/>
          <a:stretch>
            <a:fillRect/>
          </a:stretch>
        </p:blipFill>
        <p:spPr>
          <a:xfrm>
            <a:off x="155538" y="1467244"/>
            <a:ext cx="3128409" cy="1477292"/>
          </a:xfrm>
          <a:prstGeom prst="rect">
            <a:avLst/>
          </a:prstGeom>
        </p:spPr>
      </p:pic>
      <p:sp>
        <p:nvSpPr>
          <p:cNvPr id="6" name="Content Placeholder 5">
            <a:extLst>
              <a:ext uri="{FF2B5EF4-FFF2-40B4-BE49-F238E27FC236}">
                <a16:creationId xmlns:a16="http://schemas.microsoft.com/office/drawing/2014/main" id="{116BA0D5-0A0A-4933-BAD9-5717E06478BB}"/>
              </a:ext>
            </a:extLst>
          </p:cNvPr>
          <p:cNvSpPr>
            <a:spLocks noGrp="1"/>
          </p:cNvSpPr>
          <p:nvPr>
            <p:ph idx="1"/>
          </p:nvPr>
        </p:nvSpPr>
        <p:spPr>
          <a:xfrm>
            <a:off x="3603413" y="1"/>
            <a:ext cx="8199897" cy="6858000"/>
          </a:xfrm>
        </p:spPr>
        <p:txBody>
          <a:bodyPr>
            <a:normAutofit fontScale="92500"/>
          </a:bodyPr>
          <a:lstStyle/>
          <a:p>
            <a:pPr marL="0" indent="0" algn="just">
              <a:spcBef>
                <a:spcPts val="1800"/>
              </a:spcBef>
              <a:buNone/>
            </a:pPr>
            <a:endParaRPr lang="en-IN" sz="1800" dirty="0"/>
          </a:p>
          <a:p>
            <a:pPr marL="0" indent="0" algn="just">
              <a:spcBef>
                <a:spcPts val="1800"/>
              </a:spcBef>
              <a:buNone/>
            </a:pPr>
            <a:r>
              <a:rPr lang="en-IN" sz="1800" dirty="0">
                <a:solidFill>
                  <a:schemeClr val="tx1">
                    <a:lumMod val="50000"/>
                    <a:lumOff val="50000"/>
                  </a:schemeClr>
                </a:solidFill>
              </a:rPr>
              <a:t>In the context of spaceflight, a satellite is an object which has been placed into orbit by human endeavour. Satellites are used for a large number of purposes. Common types include military and civilian Earth-observation satellites, communications satellites, navigation satellites, weather-monitoring satellites and scientific research satellites</a:t>
            </a:r>
          </a:p>
          <a:p>
            <a:pPr marL="0" indent="0" algn="just">
              <a:spcBef>
                <a:spcPts val="1800"/>
              </a:spcBef>
              <a:buNone/>
            </a:pPr>
            <a:r>
              <a:rPr lang="en-US" sz="1800" dirty="0">
                <a:solidFill>
                  <a:schemeClr val="tx1">
                    <a:lumMod val="50000"/>
                    <a:lumOff val="50000"/>
                  </a:schemeClr>
                </a:solidFill>
              </a:rPr>
              <a:t>A satellite consists of various parameters that are meant to be under constant observation. Some of them are listed below:</a:t>
            </a:r>
          </a:p>
          <a:p>
            <a:pPr lvl="0" algn="just">
              <a:spcBef>
                <a:spcPts val="1800"/>
              </a:spcBef>
            </a:pPr>
            <a:r>
              <a:rPr lang="en-US" sz="1800" dirty="0">
                <a:solidFill>
                  <a:schemeClr val="tx1">
                    <a:lumMod val="50000"/>
                    <a:lumOff val="50000"/>
                  </a:schemeClr>
                </a:solidFill>
              </a:rPr>
              <a:t>Total Spacecraft Load  </a:t>
            </a:r>
          </a:p>
          <a:p>
            <a:pPr lvl="0" algn="just">
              <a:spcBef>
                <a:spcPts val="1800"/>
              </a:spcBef>
            </a:pPr>
            <a:r>
              <a:rPr lang="en-US" sz="1800" dirty="0">
                <a:solidFill>
                  <a:schemeClr val="tx1">
                    <a:lumMod val="50000"/>
                    <a:lumOff val="50000"/>
                  </a:schemeClr>
                </a:solidFill>
              </a:rPr>
              <a:t>Current </a:t>
            </a:r>
          </a:p>
          <a:p>
            <a:pPr lvl="0" algn="just">
              <a:spcBef>
                <a:spcPts val="1800"/>
              </a:spcBef>
            </a:pPr>
            <a:r>
              <a:rPr lang="en-US" sz="1800" dirty="0">
                <a:solidFill>
                  <a:schemeClr val="tx1">
                    <a:lumMod val="50000"/>
                    <a:lumOff val="50000"/>
                  </a:schemeClr>
                </a:solidFill>
              </a:rPr>
              <a:t>Pressure </a:t>
            </a:r>
          </a:p>
          <a:p>
            <a:pPr lvl="0" algn="just">
              <a:spcBef>
                <a:spcPts val="1800"/>
              </a:spcBef>
            </a:pPr>
            <a:r>
              <a:rPr lang="en-US" sz="1800" dirty="0">
                <a:solidFill>
                  <a:schemeClr val="tx1">
                    <a:lumMod val="50000"/>
                    <a:lumOff val="50000"/>
                  </a:schemeClr>
                </a:solidFill>
              </a:rPr>
              <a:t>Acceleration </a:t>
            </a:r>
          </a:p>
          <a:p>
            <a:pPr lvl="0" algn="just">
              <a:spcBef>
                <a:spcPts val="1800"/>
              </a:spcBef>
            </a:pPr>
            <a:r>
              <a:rPr lang="en-US" sz="1800" dirty="0">
                <a:solidFill>
                  <a:schemeClr val="tx1">
                    <a:lumMod val="50000"/>
                    <a:lumOff val="50000"/>
                  </a:schemeClr>
                </a:solidFill>
              </a:rPr>
              <a:t>Velocity </a:t>
            </a:r>
          </a:p>
          <a:p>
            <a:pPr algn="just">
              <a:spcBef>
                <a:spcPts val="1800"/>
              </a:spcBef>
            </a:pPr>
            <a:r>
              <a:rPr lang="en-IN" sz="1800" dirty="0">
                <a:solidFill>
                  <a:schemeClr val="tx1">
                    <a:lumMod val="50000"/>
                    <a:lumOff val="50000"/>
                  </a:schemeClr>
                </a:solidFill>
              </a:rPr>
              <a:t>Temperature </a:t>
            </a:r>
          </a:p>
          <a:p>
            <a:pPr marL="0" indent="0" algn="just">
              <a:spcBef>
                <a:spcPts val="1800"/>
              </a:spcBef>
              <a:buNone/>
            </a:pPr>
            <a:r>
              <a:rPr lang="en-US" sz="1800" dirty="0">
                <a:solidFill>
                  <a:schemeClr val="tx1">
                    <a:lumMod val="50000"/>
                    <a:lumOff val="50000"/>
                  </a:schemeClr>
                </a:solidFill>
              </a:rPr>
              <a:t>Once the satellite is launched and put into an orbit, monitoring the health condition of the satellite becomes a crucial factor in a space mission. The data that represents the health condition of the satellite is called telemetry data. The satellite transmits the telemetry data to a Ground station. This is known as satellite downlink. The analog data received by the ground station is decompressed, decrypted and converted into digital format. Further the binary data is processed by applying engineering unit conversion scheme specific to a sub-system telemetry parameter and the processed value is generated in real-time.</a:t>
            </a:r>
          </a:p>
          <a:p>
            <a:endParaRPr lang="en-US" sz="2400" dirty="0"/>
          </a:p>
        </p:txBody>
      </p:sp>
    </p:spTree>
    <p:extLst>
      <p:ext uri="{BB962C8B-B14F-4D97-AF65-F5344CB8AC3E}">
        <p14:creationId xmlns:p14="http://schemas.microsoft.com/office/powerpoint/2010/main" val="1803227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25666-9E52-4F91-9D98-8479A0F3C601}"/>
              </a:ext>
            </a:extLst>
          </p:cNvPr>
          <p:cNvSpPr>
            <a:spLocks noGrp="1"/>
          </p:cNvSpPr>
          <p:nvPr>
            <p:ph type="title"/>
          </p:nvPr>
        </p:nvSpPr>
        <p:spPr>
          <a:xfrm>
            <a:off x="-1" y="733892"/>
            <a:ext cx="3439487" cy="772075"/>
          </a:xfrm>
        </p:spPr>
        <p:txBody>
          <a:bodyPr>
            <a:normAutofit/>
          </a:bodyPr>
          <a:lstStyle/>
          <a:p>
            <a:pPr algn="ctr"/>
            <a:r>
              <a:rPr lang="en-US" sz="4400" dirty="0"/>
              <a:t>Objective</a:t>
            </a:r>
          </a:p>
        </p:txBody>
      </p:sp>
      <p:pic>
        <p:nvPicPr>
          <p:cNvPr id="7" name="Picture 6">
            <a:extLst>
              <a:ext uri="{FF2B5EF4-FFF2-40B4-BE49-F238E27FC236}">
                <a16:creationId xmlns:a16="http://schemas.microsoft.com/office/drawing/2014/main" id="{B5443DDC-BD9B-48AF-8582-498226268AB5}"/>
              </a:ext>
            </a:extLst>
          </p:cNvPr>
          <p:cNvPicPr>
            <a:picLocks noChangeAspect="1"/>
          </p:cNvPicPr>
          <p:nvPr/>
        </p:nvPicPr>
        <p:blipFill>
          <a:blip r:embed="rId2"/>
          <a:stretch>
            <a:fillRect/>
          </a:stretch>
        </p:blipFill>
        <p:spPr>
          <a:xfrm>
            <a:off x="130029" y="3833070"/>
            <a:ext cx="3171037" cy="1905000"/>
          </a:xfrm>
          <a:prstGeom prst="rect">
            <a:avLst/>
          </a:prstGeom>
        </p:spPr>
      </p:pic>
      <p:sp>
        <p:nvSpPr>
          <p:cNvPr id="8" name="Rectangle 7">
            <a:extLst>
              <a:ext uri="{FF2B5EF4-FFF2-40B4-BE49-F238E27FC236}">
                <a16:creationId xmlns:a16="http://schemas.microsoft.com/office/drawing/2014/main" id="{573666A3-BF19-409F-8BD8-1FBE5344D246}"/>
              </a:ext>
            </a:extLst>
          </p:cNvPr>
          <p:cNvSpPr/>
          <p:nvPr/>
        </p:nvSpPr>
        <p:spPr>
          <a:xfrm>
            <a:off x="134224" y="5738070"/>
            <a:ext cx="3171038" cy="2684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Power &amp; Velocity</a:t>
            </a:r>
          </a:p>
        </p:txBody>
      </p:sp>
      <p:sp>
        <p:nvSpPr>
          <p:cNvPr id="9" name="Rectangle 8">
            <a:extLst>
              <a:ext uri="{FF2B5EF4-FFF2-40B4-BE49-F238E27FC236}">
                <a16:creationId xmlns:a16="http://schemas.microsoft.com/office/drawing/2014/main" id="{41862C95-C766-40AB-B6E0-A3434FC8FD6E}"/>
              </a:ext>
            </a:extLst>
          </p:cNvPr>
          <p:cNvSpPr/>
          <p:nvPr/>
        </p:nvSpPr>
        <p:spPr>
          <a:xfrm>
            <a:off x="130029" y="3429000"/>
            <a:ext cx="3171037" cy="2789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Position</a:t>
            </a:r>
          </a:p>
        </p:txBody>
      </p:sp>
      <p:pic>
        <p:nvPicPr>
          <p:cNvPr id="10" name="Content Placeholder 4">
            <a:extLst>
              <a:ext uri="{FF2B5EF4-FFF2-40B4-BE49-F238E27FC236}">
                <a16:creationId xmlns:a16="http://schemas.microsoft.com/office/drawing/2014/main" id="{415DEA78-DAFA-4106-A2AA-D6B7157F8A92}"/>
              </a:ext>
            </a:extLst>
          </p:cNvPr>
          <p:cNvPicPr>
            <a:picLocks noChangeAspect="1"/>
          </p:cNvPicPr>
          <p:nvPr/>
        </p:nvPicPr>
        <p:blipFill>
          <a:blip r:embed="rId3"/>
          <a:stretch>
            <a:fillRect/>
          </a:stretch>
        </p:blipFill>
        <p:spPr>
          <a:xfrm>
            <a:off x="130028" y="1505967"/>
            <a:ext cx="3171037" cy="1923033"/>
          </a:xfrm>
          <a:prstGeom prst="rect">
            <a:avLst/>
          </a:prstGeom>
        </p:spPr>
      </p:pic>
      <p:sp>
        <p:nvSpPr>
          <p:cNvPr id="15" name="Content Placeholder 14">
            <a:extLst>
              <a:ext uri="{FF2B5EF4-FFF2-40B4-BE49-F238E27FC236}">
                <a16:creationId xmlns:a16="http://schemas.microsoft.com/office/drawing/2014/main" id="{B57755CF-46AA-40B1-AE10-9F96F067B696}"/>
              </a:ext>
            </a:extLst>
          </p:cNvPr>
          <p:cNvSpPr>
            <a:spLocks noGrp="1"/>
          </p:cNvSpPr>
          <p:nvPr>
            <p:ph idx="1"/>
          </p:nvPr>
        </p:nvSpPr>
        <p:spPr>
          <a:xfrm>
            <a:off x="3682767" y="0"/>
            <a:ext cx="8137321" cy="6858000"/>
          </a:xfrm>
        </p:spPr>
        <p:txBody>
          <a:bodyPr>
            <a:normAutofit fontScale="92500" lnSpcReduction="10000"/>
          </a:bodyPr>
          <a:lstStyle/>
          <a:p>
            <a:pPr algn="just"/>
            <a:r>
              <a:rPr lang="en-IN" sz="1800" dirty="0"/>
              <a:t>The software shall take time-wise samples of processed telemetry parameters as input data and deliver it to a visualization unit in real-time</a:t>
            </a:r>
            <a:endParaRPr lang="en-US" sz="1800" dirty="0"/>
          </a:p>
          <a:p>
            <a:pPr algn="just"/>
            <a:r>
              <a:rPr lang="en-IN" sz="1800" dirty="0"/>
              <a:t> The software shall have the provision of delivering consecutive samples of each parameter value at every execution for a given parameter.</a:t>
            </a:r>
            <a:endParaRPr lang="en-US" sz="1800" dirty="0"/>
          </a:p>
          <a:p>
            <a:pPr algn="just"/>
            <a:r>
              <a:rPr lang="en-IN" sz="1800" dirty="0"/>
              <a:t> The software shall have the provision of fetching samples of processed values of a particular telemetry parameter for a given time period.</a:t>
            </a:r>
            <a:endParaRPr lang="en-US" sz="1800" dirty="0"/>
          </a:p>
          <a:p>
            <a:pPr algn="just"/>
            <a:r>
              <a:rPr lang="en-IN" sz="1800" dirty="0"/>
              <a:t>The software shall have the provision of displaying an error message if any anomaly occurs.</a:t>
            </a:r>
            <a:endParaRPr lang="en-US" sz="1800" dirty="0"/>
          </a:p>
          <a:p>
            <a:pPr algn="just"/>
            <a:r>
              <a:rPr lang="en-IN" sz="1800" dirty="0"/>
              <a:t>The software shall have the provision of displaying the processed telemetry data in the form of a graph (versus time) in real-time between certain threshold values specific to each telemetry parameter. These thresholds are defined by default.</a:t>
            </a:r>
            <a:endParaRPr lang="en-US" sz="1800" dirty="0"/>
          </a:p>
          <a:p>
            <a:pPr algn="just"/>
            <a:r>
              <a:rPr lang="en-IN" sz="1800" dirty="0"/>
              <a:t> The software shall have the provision of displaying the processed values of a given telemetry parameter obtained for a desired time period in the form of a graph (versus time period).</a:t>
            </a:r>
            <a:endParaRPr lang="en-US" sz="1800" dirty="0"/>
          </a:p>
          <a:p>
            <a:pPr algn="just"/>
            <a:r>
              <a:rPr lang="en-IN" sz="1800" dirty="0"/>
              <a:t> The software shall have the provision of altering the threshold values of a telemetry parameter at the user’s discretion. The lower and higher threshold values are taken as input and the real-time graph display is updated with the new threshold values in real-time.</a:t>
            </a:r>
            <a:endParaRPr lang="en-US" sz="1800" dirty="0"/>
          </a:p>
          <a:p>
            <a:pPr algn="just"/>
            <a:r>
              <a:rPr lang="en-IN" sz="1800" dirty="0"/>
              <a:t>The software shall have the provision of displaying a notification in real-time every time the telemetry parameter value exceeds its threshold. Such a situation must be recognized by the software and an alert must be displayed in real-time independent of the telemetry parameter currently being monitored.</a:t>
            </a:r>
            <a:endParaRPr lang="en-US" sz="1800" dirty="0"/>
          </a:p>
          <a:p>
            <a:pPr algn="just"/>
            <a:r>
              <a:rPr lang="en-IN" sz="1800" dirty="0"/>
              <a:t>The software shall be portable. It should be executable on any machine meeting the requirements independent of the platform hosted on the machine.</a:t>
            </a:r>
            <a:endParaRPr lang="en-US" sz="1800" dirty="0"/>
          </a:p>
        </p:txBody>
      </p:sp>
    </p:spTree>
    <p:extLst>
      <p:ext uri="{BB962C8B-B14F-4D97-AF65-F5344CB8AC3E}">
        <p14:creationId xmlns:p14="http://schemas.microsoft.com/office/powerpoint/2010/main" val="13518202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10BC2-8BE0-4AD2-9187-2BFD59B1FE0F}"/>
              </a:ext>
            </a:extLst>
          </p:cNvPr>
          <p:cNvSpPr>
            <a:spLocks noGrp="1"/>
          </p:cNvSpPr>
          <p:nvPr>
            <p:ph type="title"/>
          </p:nvPr>
        </p:nvSpPr>
        <p:spPr>
          <a:xfrm>
            <a:off x="-1" y="763253"/>
            <a:ext cx="3474721" cy="906155"/>
          </a:xfrm>
        </p:spPr>
        <p:txBody>
          <a:bodyPr>
            <a:noAutofit/>
          </a:bodyPr>
          <a:lstStyle/>
          <a:p>
            <a:pPr algn="ctr"/>
            <a:r>
              <a:rPr lang="en-US" sz="4400" dirty="0"/>
              <a:t>Requirements</a:t>
            </a:r>
          </a:p>
        </p:txBody>
      </p:sp>
      <p:sp>
        <p:nvSpPr>
          <p:cNvPr id="3" name="Text Placeholder 2">
            <a:extLst>
              <a:ext uri="{FF2B5EF4-FFF2-40B4-BE49-F238E27FC236}">
                <a16:creationId xmlns:a16="http://schemas.microsoft.com/office/drawing/2014/main" id="{B5B28B07-1D0A-44B7-8143-7085782E2EDE}"/>
              </a:ext>
            </a:extLst>
          </p:cNvPr>
          <p:cNvSpPr>
            <a:spLocks noGrp="1"/>
          </p:cNvSpPr>
          <p:nvPr>
            <p:ph type="body" idx="1"/>
          </p:nvPr>
        </p:nvSpPr>
        <p:spPr/>
        <p:txBody>
          <a:bodyPr/>
          <a:lstStyle/>
          <a:p>
            <a:r>
              <a:rPr lang="en-IN" dirty="0"/>
              <a:t>SOFTWARE </a:t>
            </a:r>
          </a:p>
          <a:p>
            <a:r>
              <a:rPr lang="en-IN" dirty="0"/>
              <a:t>REQUIREMENTS :</a:t>
            </a:r>
            <a:endParaRPr lang="en-US" dirty="0"/>
          </a:p>
        </p:txBody>
      </p:sp>
      <p:sp>
        <p:nvSpPr>
          <p:cNvPr id="6" name="Text Placeholder 5">
            <a:extLst>
              <a:ext uri="{FF2B5EF4-FFF2-40B4-BE49-F238E27FC236}">
                <a16:creationId xmlns:a16="http://schemas.microsoft.com/office/drawing/2014/main" id="{CC742078-5861-4BD9-95E4-593DDECCF935}"/>
              </a:ext>
            </a:extLst>
          </p:cNvPr>
          <p:cNvSpPr>
            <a:spLocks noGrp="1"/>
          </p:cNvSpPr>
          <p:nvPr>
            <p:ph type="body" sz="quarter" idx="3"/>
          </p:nvPr>
        </p:nvSpPr>
        <p:spPr/>
        <p:txBody>
          <a:bodyPr/>
          <a:lstStyle/>
          <a:p>
            <a:r>
              <a:rPr lang="en-IN" dirty="0"/>
              <a:t>HARDWARE REQUIREMENTS :</a:t>
            </a:r>
            <a:endParaRPr lang="en-US" dirty="0"/>
          </a:p>
        </p:txBody>
      </p:sp>
      <p:sp>
        <p:nvSpPr>
          <p:cNvPr id="7" name="Content Placeholder 6">
            <a:extLst>
              <a:ext uri="{FF2B5EF4-FFF2-40B4-BE49-F238E27FC236}">
                <a16:creationId xmlns:a16="http://schemas.microsoft.com/office/drawing/2014/main" id="{634FA8EB-F519-4E9E-B63E-B8FBBF05E9F5}"/>
              </a:ext>
            </a:extLst>
          </p:cNvPr>
          <p:cNvSpPr>
            <a:spLocks noGrp="1"/>
          </p:cNvSpPr>
          <p:nvPr>
            <p:ph sz="quarter" idx="4"/>
          </p:nvPr>
        </p:nvSpPr>
        <p:spPr/>
        <p:txBody>
          <a:bodyPr>
            <a:normAutofit/>
          </a:bodyPr>
          <a:lstStyle/>
          <a:p>
            <a:pPr marL="0" lvl="0" indent="0">
              <a:buNone/>
            </a:pPr>
            <a:r>
              <a:rPr lang="en-US" dirty="0">
                <a:latin typeface="Agency FB" panose="020B0503020202020204" pitchFamily="34" charset="0"/>
              </a:rPr>
              <a:t>Minimum Hardware Requirements:</a:t>
            </a:r>
          </a:p>
          <a:p>
            <a:pPr lvl="0"/>
            <a:r>
              <a:rPr lang="en-US" dirty="0">
                <a:latin typeface="Agency FB" panose="020B0503020202020204" pitchFamily="34" charset="0"/>
              </a:rPr>
              <a:t>2GHz 32 or 64-Bit Processor </a:t>
            </a:r>
          </a:p>
          <a:p>
            <a:pPr lvl="0"/>
            <a:r>
              <a:rPr lang="en-US" dirty="0">
                <a:latin typeface="Agency FB" panose="020B0503020202020204" pitchFamily="34" charset="0"/>
              </a:rPr>
              <a:t> 2GB RAM </a:t>
            </a:r>
          </a:p>
          <a:p>
            <a:pPr lvl="0"/>
            <a:r>
              <a:rPr lang="en-US" dirty="0">
                <a:latin typeface="Agency FB" panose="020B0503020202020204" pitchFamily="34" charset="0"/>
              </a:rPr>
              <a:t>500GB Hard Disk</a:t>
            </a:r>
          </a:p>
          <a:p>
            <a:pPr lvl="0"/>
            <a:r>
              <a:rPr lang="en-US" dirty="0">
                <a:latin typeface="Agency FB" panose="020B0503020202020204" pitchFamily="34" charset="0"/>
              </a:rPr>
              <a:t> built-in graphics card (512 MB memory capacity)</a:t>
            </a:r>
          </a:p>
          <a:p>
            <a:pPr lvl="0"/>
            <a:r>
              <a:rPr lang="en-US" dirty="0">
                <a:latin typeface="Agency FB" panose="020B0503020202020204" pitchFamily="34" charset="0"/>
              </a:rPr>
              <a:t> USB port, NIC port</a:t>
            </a:r>
          </a:p>
          <a:p>
            <a:pPr lvl="0"/>
            <a:r>
              <a:rPr lang="en-US" dirty="0">
                <a:latin typeface="Agency FB" panose="020B0503020202020204" pitchFamily="34" charset="0"/>
              </a:rPr>
              <a:t>18/24 inch monitor</a:t>
            </a:r>
          </a:p>
          <a:p>
            <a:r>
              <a:rPr lang="en-IN" dirty="0">
                <a:latin typeface="Agency FB" panose="020B0503020202020204" pitchFamily="34" charset="0"/>
              </a:rPr>
              <a:t> keyboard and mouse</a:t>
            </a:r>
            <a:endParaRPr lang="en-US" dirty="0">
              <a:latin typeface="Agency FB" panose="020B0503020202020204" pitchFamily="34" charset="0"/>
            </a:endParaRPr>
          </a:p>
        </p:txBody>
      </p:sp>
      <p:pic>
        <p:nvPicPr>
          <p:cNvPr id="9" name="Picture 8">
            <a:extLst>
              <a:ext uri="{FF2B5EF4-FFF2-40B4-BE49-F238E27FC236}">
                <a16:creationId xmlns:a16="http://schemas.microsoft.com/office/drawing/2014/main" id="{F7DEAC44-F348-4E3F-B3C8-FB9B23EB124A}"/>
              </a:ext>
            </a:extLst>
          </p:cNvPr>
          <p:cNvPicPr>
            <a:picLocks noChangeAspect="1"/>
          </p:cNvPicPr>
          <p:nvPr/>
        </p:nvPicPr>
        <p:blipFill>
          <a:blip r:embed="rId2"/>
          <a:stretch>
            <a:fillRect/>
          </a:stretch>
        </p:blipFill>
        <p:spPr>
          <a:xfrm>
            <a:off x="1575733" y="1427446"/>
            <a:ext cx="1565943" cy="1561749"/>
          </a:xfrm>
          <a:prstGeom prst="rect">
            <a:avLst/>
          </a:prstGeom>
        </p:spPr>
      </p:pic>
      <p:pic>
        <p:nvPicPr>
          <p:cNvPr id="11" name="Picture 10">
            <a:extLst>
              <a:ext uri="{FF2B5EF4-FFF2-40B4-BE49-F238E27FC236}">
                <a16:creationId xmlns:a16="http://schemas.microsoft.com/office/drawing/2014/main" id="{FA3AB3BE-FBA4-4F75-850B-A8D99C2B94D5}"/>
              </a:ext>
            </a:extLst>
          </p:cNvPr>
          <p:cNvPicPr>
            <a:picLocks noChangeAspect="1"/>
          </p:cNvPicPr>
          <p:nvPr/>
        </p:nvPicPr>
        <p:blipFill>
          <a:blip r:embed="rId3"/>
          <a:stretch>
            <a:fillRect/>
          </a:stretch>
        </p:blipFill>
        <p:spPr>
          <a:xfrm>
            <a:off x="297807" y="4530055"/>
            <a:ext cx="2843869" cy="1384183"/>
          </a:xfrm>
          <a:prstGeom prst="rect">
            <a:avLst/>
          </a:prstGeom>
        </p:spPr>
      </p:pic>
      <p:pic>
        <p:nvPicPr>
          <p:cNvPr id="4" name="Picture 3">
            <a:extLst>
              <a:ext uri="{FF2B5EF4-FFF2-40B4-BE49-F238E27FC236}">
                <a16:creationId xmlns:a16="http://schemas.microsoft.com/office/drawing/2014/main" id="{F6A2383A-6872-43B6-8901-00C256AE0C7E}"/>
              </a:ext>
            </a:extLst>
          </p:cNvPr>
          <p:cNvPicPr>
            <a:picLocks noChangeAspect="1"/>
          </p:cNvPicPr>
          <p:nvPr/>
        </p:nvPicPr>
        <p:blipFill>
          <a:blip r:embed="rId4"/>
          <a:stretch>
            <a:fillRect/>
          </a:stretch>
        </p:blipFill>
        <p:spPr>
          <a:xfrm>
            <a:off x="1609289" y="3171039"/>
            <a:ext cx="1627462" cy="1807829"/>
          </a:xfrm>
          <a:prstGeom prst="rect">
            <a:avLst/>
          </a:prstGeom>
        </p:spPr>
      </p:pic>
      <p:pic>
        <p:nvPicPr>
          <p:cNvPr id="10" name="Picture 9">
            <a:extLst>
              <a:ext uri="{FF2B5EF4-FFF2-40B4-BE49-F238E27FC236}">
                <a16:creationId xmlns:a16="http://schemas.microsoft.com/office/drawing/2014/main" id="{4CA4BDE0-152E-4D6B-877D-D709FA0644A8}"/>
              </a:ext>
            </a:extLst>
          </p:cNvPr>
          <p:cNvPicPr>
            <a:picLocks noChangeAspect="1"/>
          </p:cNvPicPr>
          <p:nvPr/>
        </p:nvPicPr>
        <p:blipFill>
          <a:blip r:embed="rId5"/>
          <a:stretch>
            <a:fillRect/>
          </a:stretch>
        </p:blipFill>
        <p:spPr>
          <a:xfrm>
            <a:off x="-5745" y="2708100"/>
            <a:ext cx="1903556" cy="1898999"/>
          </a:xfrm>
          <a:prstGeom prst="rect">
            <a:avLst/>
          </a:prstGeom>
        </p:spPr>
      </p:pic>
      <p:pic>
        <p:nvPicPr>
          <p:cNvPr id="18" name="Content Placeholder 15">
            <a:extLst>
              <a:ext uri="{FF2B5EF4-FFF2-40B4-BE49-F238E27FC236}">
                <a16:creationId xmlns:a16="http://schemas.microsoft.com/office/drawing/2014/main" id="{5C41698E-94AD-44F1-BF96-83087A79CBB0}"/>
              </a:ext>
            </a:extLst>
          </p:cNvPr>
          <p:cNvPicPr>
            <a:picLocks noChangeAspect="1"/>
          </p:cNvPicPr>
          <p:nvPr/>
        </p:nvPicPr>
        <p:blipFill>
          <a:blip r:embed="rId6"/>
          <a:stretch>
            <a:fillRect/>
          </a:stretch>
        </p:blipFill>
        <p:spPr>
          <a:xfrm>
            <a:off x="312602" y="1595226"/>
            <a:ext cx="1073790" cy="1047306"/>
          </a:xfrm>
          <a:prstGeom prst="rect">
            <a:avLst/>
          </a:prstGeom>
        </p:spPr>
      </p:pic>
      <p:sp>
        <p:nvSpPr>
          <p:cNvPr id="20" name="Content Placeholder 19">
            <a:extLst>
              <a:ext uri="{FF2B5EF4-FFF2-40B4-BE49-F238E27FC236}">
                <a16:creationId xmlns:a16="http://schemas.microsoft.com/office/drawing/2014/main" id="{74BC4293-D5D6-4C34-84E9-FCCD218335A9}"/>
              </a:ext>
            </a:extLst>
          </p:cNvPr>
          <p:cNvSpPr>
            <a:spLocks noGrp="1"/>
          </p:cNvSpPr>
          <p:nvPr>
            <p:ph sz="half" idx="2"/>
          </p:nvPr>
        </p:nvSpPr>
        <p:spPr>
          <a:xfrm>
            <a:off x="3867912" y="1519875"/>
            <a:ext cx="3474720" cy="4023360"/>
          </a:xfrm>
        </p:spPr>
        <p:txBody>
          <a:bodyPr>
            <a:normAutofit/>
          </a:bodyPr>
          <a:lstStyle/>
          <a:p>
            <a:pPr marL="0" lvl="0" indent="0" algn="just">
              <a:buNone/>
            </a:pPr>
            <a:r>
              <a:rPr lang="en-US" dirty="0">
                <a:latin typeface="Agency FB" panose="020B0503020202020204" pitchFamily="34" charset="0"/>
                <a:cs typeface="Arial" panose="020B0604020202020204" pitchFamily="34" charset="0"/>
              </a:rPr>
              <a:t>Software requirements can be specified as follows:</a:t>
            </a:r>
          </a:p>
          <a:p>
            <a:pPr lvl="0" algn="just"/>
            <a:r>
              <a:rPr lang="en-US" dirty="0">
                <a:latin typeface="Agency FB" panose="020B0503020202020204" pitchFamily="34" charset="0"/>
                <a:cs typeface="Arial" panose="020B0604020202020204" pitchFamily="34" charset="0"/>
              </a:rPr>
              <a:t>Windows/Linux/Unix operating system </a:t>
            </a:r>
          </a:p>
          <a:p>
            <a:pPr lvl="0" algn="just"/>
            <a:r>
              <a:rPr lang="en-US" dirty="0">
                <a:latin typeface="Agency FB" panose="020B0503020202020204" pitchFamily="34" charset="0"/>
                <a:cs typeface="Arial" panose="020B0604020202020204" pitchFamily="34" charset="0"/>
              </a:rPr>
              <a:t>JDK (version 1.8.0_161) </a:t>
            </a:r>
          </a:p>
          <a:p>
            <a:pPr lvl="0" algn="just"/>
            <a:r>
              <a:rPr lang="en-US" dirty="0">
                <a:latin typeface="Agency FB" panose="020B0503020202020204" pitchFamily="34" charset="0"/>
                <a:cs typeface="Arial" panose="020B0604020202020204" pitchFamily="34" charset="0"/>
              </a:rPr>
              <a:t>Apache and Tomcat Servers</a:t>
            </a:r>
          </a:p>
          <a:p>
            <a:pPr lvl="0"/>
            <a:r>
              <a:rPr lang="en-US" dirty="0" err="1">
                <a:latin typeface="Agency FB" panose="020B0503020202020204" pitchFamily="34" charset="0"/>
                <a:cs typeface="Arial" panose="020B0604020202020204" pitchFamily="34" charset="0"/>
              </a:rPr>
              <a:t>JavaServer</a:t>
            </a:r>
            <a:r>
              <a:rPr lang="en-US" dirty="0">
                <a:latin typeface="Agency FB" panose="020B0503020202020204" pitchFamily="34" charset="0"/>
                <a:cs typeface="Arial" panose="020B0604020202020204" pitchFamily="34" charset="0"/>
              </a:rPr>
              <a:t> Pages(version2.3)</a:t>
            </a:r>
          </a:p>
          <a:p>
            <a:pPr lvl="0" algn="just"/>
            <a:r>
              <a:rPr lang="en-US" dirty="0">
                <a:latin typeface="Agency FB" panose="020B0503020202020204" pitchFamily="34" charset="0"/>
                <a:cs typeface="Arial" panose="020B0604020202020204" pitchFamily="34" charset="0"/>
              </a:rPr>
              <a:t>SQLite (version 3.21.0)</a:t>
            </a:r>
          </a:p>
        </p:txBody>
      </p:sp>
    </p:spTree>
    <p:extLst>
      <p:ext uri="{BB962C8B-B14F-4D97-AF65-F5344CB8AC3E}">
        <p14:creationId xmlns:p14="http://schemas.microsoft.com/office/powerpoint/2010/main" val="26601355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F3D88-04C9-4C80-B8AB-A1BF45FA2165}"/>
              </a:ext>
            </a:extLst>
          </p:cNvPr>
          <p:cNvSpPr>
            <a:spLocks noGrp="1"/>
          </p:cNvSpPr>
          <p:nvPr>
            <p:ph type="title"/>
          </p:nvPr>
        </p:nvSpPr>
        <p:spPr>
          <a:xfrm>
            <a:off x="0" y="771500"/>
            <a:ext cx="3431097" cy="704962"/>
          </a:xfrm>
        </p:spPr>
        <p:txBody>
          <a:bodyPr>
            <a:normAutofit/>
          </a:bodyPr>
          <a:lstStyle/>
          <a:p>
            <a:pPr algn="ctr"/>
            <a:r>
              <a:rPr lang="en-US" sz="4400" dirty="0"/>
              <a:t>Methodology</a:t>
            </a:r>
          </a:p>
        </p:txBody>
      </p:sp>
      <p:pic>
        <p:nvPicPr>
          <p:cNvPr id="4" name="Content Placeholder 4">
            <a:extLst>
              <a:ext uri="{FF2B5EF4-FFF2-40B4-BE49-F238E27FC236}">
                <a16:creationId xmlns:a16="http://schemas.microsoft.com/office/drawing/2014/main" id="{04F4F4DE-03B8-42FD-97BB-D28AB58B2C18}"/>
              </a:ext>
            </a:extLst>
          </p:cNvPr>
          <p:cNvPicPr>
            <a:picLocks noChangeAspect="1"/>
          </p:cNvPicPr>
          <p:nvPr/>
        </p:nvPicPr>
        <p:blipFill>
          <a:blip r:embed="rId2"/>
          <a:stretch>
            <a:fillRect/>
          </a:stretch>
        </p:blipFill>
        <p:spPr>
          <a:xfrm>
            <a:off x="92278" y="1476462"/>
            <a:ext cx="3229761" cy="4508413"/>
          </a:xfrm>
          <a:prstGeom prst="rect">
            <a:avLst/>
          </a:prstGeom>
        </p:spPr>
      </p:pic>
      <p:sp>
        <p:nvSpPr>
          <p:cNvPr id="6" name="Content Placeholder 5">
            <a:extLst>
              <a:ext uri="{FF2B5EF4-FFF2-40B4-BE49-F238E27FC236}">
                <a16:creationId xmlns:a16="http://schemas.microsoft.com/office/drawing/2014/main" id="{25CE0C18-D02F-460C-A46B-5CA5A7B0FFDF}"/>
              </a:ext>
            </a:extLst>
          </p:cNvPr>
          <p:cNvSpPr>
            <a:spLocks noGrp="1"/>
          </p:cNvSpPr>
          <p:nvPr>
            <p:ph idx="1"/>
          </p:nvPr>
        </p:nvSpPr>
        <p:spPr>
          <a:xfrm>
            <a:off x="3632433" y="-1"/>
            <a:ext cx="8170877" cy="6744749"/>
          </a:xfrm>
        </p:spPr>
        <p:txBody>
          <a:bodyPr/>
          <a:lstStyle/>
          <a:p>
            <a:pPr algn="just"/>
            <a:r>
              <a:rPr lang="en-US" dirty="0"/>
              <a:t>It is implemented as web based application using </a:t>
            </a:r>
            <a:r>
              <a:rPr lang="en-US" b="1" dirty="0"/>
              <a:t>HTML,CSS,JavaScript,JavaServer Pages </a:t>
            </a:r>
            <a:r>
              <a:rPr lang="en-US" dirty="0"/>
              <a:t>to create a dynamic user interface to access and manipulate satellite details.</a:t>
            </a:r>
          </a:p>
          <a:p>
            <a:pPr algn="just"/>
            <a:r>
              <a:rPr lang="en-US" dirty="0"/>
              <a:t>The data from the satellite is retrieved using RMI (Remote Method Invocation) . </a:t>
            </a:r>
            <a:r>
              <a:rPr lang="en-IN" dirty="0"/>
              <a:t>the </a:t>
            </a:r>
            <a:r>
              <a:rPr lang="en-IN" b="1" dirty="0"/>
              <a:t>Remote Method Invocation</a:t>
            </a:r>
            <a:r>
              <a:rPr lang="en-IN" dirty="0"/>
              <a:t> (</a:t>
            </a:r>
            <a:r>
              <a:rPr lang="en-IN" b="1" dirty="0"/>
              <a:t>Java RMI</a:t>
            </a:r>
            <a:r>
              <a:rPr lang="en-IN" dirty="0"/>
              <a:t>) is a </a:t>
            </a:r>
            <a:r>
              <a:rPr lang="en-IN" dirty="0">
                <a:hlinkClick r:id="rId3" tooltip="Java (programming language)"/>
              </a:rPr>
              <a:t>Java</a:t>
            </a:r>
            <a:r>
              <a:rPr lang="en-IN" dirty="0"/>
              <a:t> </a:t>
            </a:r>
            <a:r>
              <a:rPr lang="en-IN" dirty="0">
                <a:hlinkClick r:id="rId4" tooltip="Application programming interface"/>
              </a:rPr>
              <a:t>API</a:t>
            </a:r>
            <a:r>
              <a:rPr lang="en-IN" dirty="0"/>
              <a:t> that performs </a:t>
            </a:r>
            <a:r>
              <a:rPr lang="en-IN" dirty="0">
                <a:hlinkClick r:id="rId5" tooltip="Remote method invocation"/>
              </a:rPr>
              <a:t>remote method invocation</a:t>
            </a:r>
            <a:r>
              <a:rPr lang="en-IN" dirty="0"/>
              <a:t>, the object-oriented equivalent of </a:t>
            </a:r>
            <a:r>
              <a:rPr lang="en-IN" u="sng" dirty="0">
                <a:hlinkClick r:id="rId6" tooltip="Remote procedure call"/>
              </a:rPr>
              <a:t>remote procedure calls</a:t>
            </a:r>
            <a:r>
              <a:rPr lang="en-IN" dirty="0"/>
              <a:t> (RPC).</a:t>
            </a:r>
          </a:p>
          <a:p>
            <a:pPr algn="just"/>
            <a:r>
              <a:rPr lang="en-US" dirty="0"/>
              <a:t>The data collected from the satellite is stored in a database create using SQLite and simultaneously displays the </a:t>
            </a:r>
            <a:r>
              <a:rPr lang="en-US"/>
              <a:t>real-time data on the web page.</a:t>
            </a:r>
            <a:endParaRPr lang="en-US" dirty="0"/>
          </a:p>
        </p:txBody>
      </p:sp>
    </p:spTree>
    <p:extLst>
      <p:ext uri="{BB962C8B-B14F-4D97-AF65-F5344CB8AC3E}">
        <p14:creationId xmlns:p14="http://schemas.microsoft.com/office/powerpoint/2010/main" val="3565692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6C186-1A0E-4E20-88A3-8C5DF98CE4FC}"/>
              </a:ext>
            </a:extLst>
          </p:cNvPr>
          <p:cNvSpPr>
            <a:spLocks noGrp="1"/>
          </p:cNvSpPr>
          <p:nvPr>
            <p:ph type="title"/>
          </p:nvPr>
        </p:nvSpPr>
        <p:spPr>
          <a:xfrm>
            <a:off x="0" y="763111"/>
            <a:ext cx="3439485" cy="730130"/>
          </a:xfrm>
        </p:spPr>
        <p:txBody>
          <a:bodyPr>
            <a:normAutofit fontScale="90000"/>
          </a:bodyPr>
          <a:lstStyle/>
          <a:p>
            <a:pPr algn="ctr"/>
            <a:r>
              <a:rPr lang="en-US" sz="4800" dirty="0"/>
              <a:t>Output</a:t>
            </a:r>
          </a:p>
        </p:txBody>
      </p:sp>
      <p:pic>
        <p:nvPicPr>
          <p:cNvPr id="4" name="Content Placeholder 4">
            <a:extLst>
              <a:ext uri="{FF2B5EF4-FFF2-40B4-BE49-F238E27FC236}">
                <a16:creationId xmlns:a16="http://schemas.microsoft.com/office/drawing/2014/main" id="{37BF03C3-AF37-426C-A674-E7732FF4C537}"/>
              </a:ext>
            </a:extLst>
          </p:cNvPr>
          <p:cNvPicPr>
            <a:picLocks noChangeAspect="1"/>
          </p:cNvPicPr>
          <p:nvPr/>
        </p:nvPicPr>
        <p:blipFill>
          <a:blip r:embed="rId2"/>
          <a:stretch>
            <a:fillRect/>
          </a:stretch>
        </p:blipFill>
        <p:spPr>
          <a:xfrm>
            <a:off x="126716" y="1493241"/>
            <a:ext cx="3186935" cy="4429387"/>
          </a:xfrm>
          <a:prstGeom prst="rect">
            <a:avLst/>
          </a:prstGeom>
        </p:spPr>
      </p:pic>
      <p:sp>
        <p:nvSpPr>
          <p:cNvPr id="6" name="Content Placeholder 5">
            <a:extLst>
              <a:ext uri="{FF2B5EF4-FFF2-40B4-BE49-F238E27FC236}">
                <a16:creationId xmlns:a16="http://schemas.microsoft.com/office/drawing/2014/main" id="{B310DF61-D079-4D76-A11D-9C603A0E496D}"/>
              </a:ext>
            </a:extLst>
          </p:cNvPr>
          <p:cNvSpPr>
            <a:spLocks noGrp="1"/>
          </p:cNvSpPr>
          <p:nvPr>
            <p:ph idx="1"/>
          </p:nvPr>
        </p:nvSpPr>
        <p:spPr>
          <a:xfrm>
            <a:off x="3632433" y="0"/>
            <a:ext cx="8187655" cy="6858000"/>
          </a:xfrm>
        </p:spPr>
        <p:txBody>
          <a:bodyPr>
            <a:normAutofit/>
          </a:bodyPr>
          <a:lstStyle/>
          <a:p>
            <a:pPr lvl="1"/>
            <a:endParaRPr lang="en-IN" dirty="0"/>
          </a:p>
          <a:p>
            <a:pPr lvl="1"/>
            <a:endParaRPr lang="en-IN" dirty="0"/>
          </a:p>
          <a:p>
            <a:pPr lvl="1" algn="just"/>
            <a:r>
              <a:rPr lang="en-IN" sz="2200" dirty="0"/>
              <a:t>A real-time satellite health monitoring </a:t>
            </a:r>
            <a:r>
              <a:rPr lang="en-IN" sz="2200"/>
              <a:t>tool is </a:t>
            </a:r>
            <a:r>
              <a:rPr lang="en-IN" sz="2200" dirty="0"/>
              <a:t>developed that takes real-time input from a satellite and visualizes the data in the form of text and graph and generates a file giving the detailed description of the satellite.</a:t>
            </a:r>
          </a:p>
          <a:p>
            <a:pPr lvl="1" algn="just"/>
            <a:r>
              <a:rPr lang="en-IN" sz="2200" dirty="0"/>
              <a:t>The tool integrates textual display and graph display into a single entity called a visualization window.</a:t>
            </a:r>
          </a:p>
          <a:p>
            <a:pPr lvl="1" algn="just"/>
            <a:r>
              <a:rPr lang="en-IN" sz="2200" dirty="0"/>
              <a:t> The tool is capable of displaying the graph that represents the variation of a desired telemetry parameter between the threshold values.</a:t>
            </a:r>
          </a:p>
          <a:p>
            <a:pPr lvl="1" algn="just"/>
            <a:r>
              <a:rPr lang="en-IN" sz="2200" dirty="0"/>
              <a:t> The tool provides a feature of changing the threshold values of a parameter. The threshold values are updated in real-time.</a:t>
            </a:r>
          </a:p>
          <a:p>
            <a:pPr lvl="1" algn="just"/>
            <a:r>
              <a:rPr lang="en-IN" sz="2200" dirty="0"/>
              <a:t>It is crucial to monitor this telemetry data in real-time and operate the instruments on-board accordingly or take action to correct a telemetry parameter value immediately so as to prevent damage to any sub-system of the satellite and generates any error message</a:t>
            </a:r>
            <a:r>
              <a:rPr lang="en-IN" dirty="0"/>
              <a:t>.</a:t>
            </a:r>
          </a:p>
          <a:p>
            <a:pPr lvl="1"/>
            <a:endParaRPr lang="en-IN" dirty="0"/>
          </a:p>
          <a:p>
            <a:pPr marL="502920" lvl="1" indent="0">
              <a:buNone/>
            </a:pPr>
            <a:r>
              <a:rPr lang="en-IN" dirty="0"/>
              <a:t> </a:t>
            </a:r>
            <a:endParaRPr lang="en-US" dirty="0"/>
          </a:p>
          <a:p>
            <a:endParaRPr lang="en-US" dirty="0"/>
          </a:p>
        </p:txBody>
      </p:sp>
    </p:spTree>
    <p:extLst>
      <p:ext uri="{BB962C8B-B14F-4D97-AF65-F5344CB8AC3E}">
        <p14:creationId xmlns:p14="http://schemas.microsoft.com/office/powerpoint/2010/main" val="2147172165"/>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TM03457475[[fn=Frame]]</Template>
  <TotalTime>423</TotalTime>
  <Words>813</Words>
  <Application>Microsoft Office PowerPoint</Application>
  <PresentationFormat>Widescreen</PresentationFormat>
  <Paragraphs>60</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Agency FB</vt:lpstr>
      <vt:lpstr>Arial</vt:lpstr>
      <vt:lpstr>Bahnschrift Light</vt:lpstr>
      <vt:lpstr>Corbel</vt:lpstr>
      <vt:lpstr>Wingdings 2</vt:lpstr>
      <vt:lpstr>Frame</vt:lpstr>
      <vt:lpstr>Real-Time Spacecraft Configuration and Monitoring</vt:lpstr>
      <vt:lpstr>Abstract</vt:lpstr>
      <vt:lpstr>Objective</vt:lpstr>
      <vt:lpstr>Requirements</vt:lpstr>
      <vt:lpstr>Methodology</vt:lpstr>
      <vt:lpstr>Output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Year Project</dc:title>
  <dc:creator>Sakir Beg</dc:creator>
  <cp:lastModifiedBy>Sakir Beg</cp:lastModifiedBy>
  <cp:revision>27</cp:revision>
  <dcterms:created xsi:type="dcterms:W3CDTF">2018-01-22T14:20:51Z</dcterms:created>
  <dcterms:modified xsi:type="dcterms:W3CDTF">2018-01-23T18:01:21Z</dcterms:modified>
</cp:coreProperties>
</file>